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Roboto Condensed" panose="020B060402020202020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1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e texto vertic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pt-BR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e texto verticai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5463777" y="1371600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8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pt-BR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pt-BR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as Partes de Conteúd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pt-BR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çã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pt-BR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pt-BR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pt-BR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údo com Legenda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pt-BR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m com Legenda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pt-BR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pt-B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ADCC5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Shape 90" descr="C:\Users\lucas\Documents\PETSHOP\pacotao\WEBSITE\assets\claw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0110" y="1189054"/>
            <a:ext cx="2563800" cy="25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2356200" y="2355725"/>
            <a:ext cx="4455232" cy="8864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pt-BR" sz="60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PET LIFE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890746" y="4202482"/>
            <a:ext cx="7386137" cy="8864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pt-BR"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GRUPO A4 - GREEN PIECE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DCC5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3345367" y="2151502"/>
            <a:ext cx="2568900" cy="886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pt-BR" sz="6000">
                <a:latin typeface="Roboto"/>
                <a:ea typeface="Roboto"/>
                <a:cs typeface="Roboto"/>
                <a:sym typeface="Roboto"/>
              </a:rPr>
              <a:t>PERSO</a:t>
            </a:r>
            <a:r>
              <a:rPr lang="pt-BR" sz="7200">
                <a:latin typeface="Roboto"/>
                <a:ea typeface="Roboto"/>
                <a:cs typeface="Roboto"/>
                <a:sym typeface="Roboto"/>
              </a:rPr>
              <a:t>NAS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3139391" y="2955391"/>
            <a:ext cx="2980799" cy="886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Roboto"/>
              <a:buNone/>
            </a:pP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3319412" y="1419621"/>
            <a:ext cx="2620800" cy="2362800"/>
          </a:xfrm>
          <a:prstGeom prst="frame">
            <a:avLst>
              <a:gd name="adj1" fmla="val 2768"/>
            </a:avLst>
          </a:prstGeom>
          <a:solidFill>
            <a:srgbClr val="F8F8F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275" y="0"/>
            <a:ext cx="62523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/>
          <p:nvPr/>
        </p:nvSpPr>
        <p:spPr>
          <a:xfrm>
            <a:off x="0" y="0"/>
            <a:ext cx="9175200" cy="1175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4">
            <a:alphaModFix/>
          </a:blip>
          <a:srcRect t="9144" r="4223" b="19691"/>
          <a:stretch/>
        </p:blipFill>
        <p:spPr>
          <a:xfrm>
            <a:off x="2350200" y="52900"/>
            <a:ext cx="1058374" cy="10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/>
          <p:nvPr/>
        </p:nvSpPr>
        <p:spPr>
          <a:xfrm>
            <a:off x="3509700" y="52950"/>
            <a:ext cx="3074100" cy="1069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3653675" y="80100"/>
            <a:ext cx="2735400" cy="101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b="1"/>
              <a:t>Kátia da Silva Barbosa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30 Anos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Vendedora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Solteira</a:t>
            </a:r>
          </a:p>
        </p:txBody>
      </p:sp>
      <p:sp>
        <p:nvSpPr>
          <p:cNvPr id="202" name="Shape 202"/>
          <p:cNvSpPr/>
          <p:nvPr/>
        </p:nvSpPr>
        <p:spPr>
          <a:xfrm>
            <a:off x="2000000" y="1556400"/>
            <a:ext cx="5198400" cy="8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1945475" y="1501925"/>
            <a:ext cx="1097400" cy="34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200" b="1"/>
              <a:t>Interesses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2000000" y="1817650"/>
            <a:ext cx="5034900" cy="64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000"/>
              <a:t>Animais, vida saudável, redes sociais e família.</a:t>
            </a:r>
          </a:p>
        </p:txBody>
      </p:sp>
      <p:sp>
        <p:nvSpPr>
          <p:cNvPr id="205" name="Shape 205"/>
          <p:cNvSpPr/>
          <p:nvPr/>
        </p:nvSpPr>
        <p:spPr>
          <a:xfrm>
            <a:off x="1972800" y="2759375"/>
            <a:ext cx="5198400" cy="8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1914325" y="2681550"/>
            <a:ext cx="2404800" cy="34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 b="1"/>
              <a:t>Necessidades/Objetivos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2000000" y="2928200"/>
            <a:ext cx="5034900" cy="64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000"/>
              <a:t>Tornar sua relação com os clientes mais transparente e aumentar sua confiança nela.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000"/>
              <a:t>Também se destacar no trabalho, sem nunca prejudicar ninguém.</a:t>
            </a:r>
          </a:p>
        </p:txBody>
      </p:sp>
      <p:sp>
        <p:nvSpPr>
          <p:cNvPr id="208" name="Shape 208"/>
          <p:cNvSpPr/>
          <p:nvPr/>
        </p:nvSpPr>
        <p:spPr>
          <a:xfrm>
            <a:off x="1972800" y="3926700"/>
            <a:ext cx="5198400" cy="12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 txBox="1"/>
          <p:nvPr/>
        </p:nvSpPr>
        <p:spPr>
          <a:xfrm>
            <a:off x="1914325" y="3863250"/>
            <a:ext cx="1408800" cy="34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 b="1"/>
              <a:t>Comportamento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2054550" y="4127700"/>
            <a:ext cx="5034900" cy="64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/>
              <a:t>Calma, simpática e prestativa</a:t>
            </a:r>
          </a:p>
        </p:txBody>
      </p:sp>
      <p:sp>
        <p:nvSpPr>
          <p:cNvPr id="211" name="Shape 211"/>
          <p:cNvSpPr/>
          <p:nvPr/>
        </p:nvSpPr>
        <p:spPr>
          <a:xfrm>
            <a:off x="1564850" y="2688650"/>
            <a:ext cx="248399" cy="233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       </a:t>
            </a:r>
          </a:p>
        </p:txBody>
      </p:sp>
      <p:sp>
        <p:nvSpPr>
          <p:cNvPr id="212" name="Shape 212"/>
          <p:cNvSpPr/>
          <p:nvPr/>
        </p:nvSpPr>
        <p:spPr>
          <a:xfrm>
            <a:off x="1564850" y="3876075"/>
            <a:ext cx="248399" cy="2334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       </a:t>
            </a:r>
          </a:p>
        </p:txBody>
      </p:sp>
      <p:sp>
        <p:nvSpPr>
          <p:cNvPr id="213" name="Shape 213"/>
          <p:cNvSpPr/>
          <p:nvPr/>
        </p:nvSpPr>
        <p:spPr>
          <a:xfrm>
            <a:off x="1561625" y="1518075"/>
            <a:ext cx="248399" cy="233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       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t="23147"/>
          <a:stretch/>
        </p:blipFill>
        <p:spPr>
          <a:xfrm>
            <a:off x="1276275" y="1190675"/>
            <a:ext cx="6252297" cy="395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3509700" y="52950"/>
            <a:ext cx="3074100" cy="1069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2000000" y="1556400"/>
            <a:ext cx="5198400" cy="8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1972800" y="2759375"/>
            <a:ext cx="5198400" cy="8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 txBox="1"/>
          <p:nvPr/>
        </p:nvSpPr>
        <p:spPr>
          <a:xfrm>
            <a:off x="1972787" y="1525250"/>
            <a:ext cx="2404800" cy="34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 b="1"/>
              <a:t>Aspirações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2042837" y="1808725"/>
            <a:ext cx="5034900" cy="64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/>
              <a:t>Se formar em biologia ou veterinária, para ter uma vida financeira mais confortável e uma rotina mais tranquila.</a:t>
            </a:r>
          </a:p>
        </p:txBody>
      </p:sp>
      <p:sp>
        <p:nvSpPr>
          <p:cNvPr id="225" name="Shape 225"/>
          <p:cNvSpPr/>
          <p:nvPr/>
        </p:nvSpPr>
        <p:spPr>
          <a:xfrm>
            <a:off x="1972800" y="3926700"/>
            <a:ext cx="5198400" cy="12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6" name="Shape 226"/>
          <p:cNvSpPr txBox="1"/>
          <p:nvPr/>
        </p:nvSpPr>
        <p:spPr>
          <a:xfrm>
            <a:off x="1972800" y="3863250"/>
            <a:ext cx="1408800" cy="34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 b="1"/>
              <a:t>Short Bio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2054550" y="4212150"/>
            <a:ext cx="5198400" cy="64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/>
              <a:t>Vem de uma família simples, onde desde pequena teve contato com animais de estimação. Trabalhar em pet-shops não foi sua primeira opção, mas está satisfeita com o trabalho e em busca de continuar melhorando</a:t>
            </a:r>
          </a:p>
        </p:txBody>
      </p:sp>
      <p:sp>
        <p:nvSpPr>
          <p:cNvPr id="228" name="Shape 228"/>
          <p:cNvSpPr/>
          <p:nvPr/>
        </p:nvSpPr>
        <p:spPr>
          <a:xfrm>
            <a:off x="1564825" y="1525250"/>
            <a:ext cx="248399" cy="2334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       </a:t>
            </a:r>
          </a:p>
        </p:txBody>
      </p:sp>
      <p:sp>
        <p:nvSpPr>
          <p:cNvPr id="229" name="Shape 229"/>
          <p:cNvSpPr/>
          <p:nvPr/>
        </p:nvSpPr>
        <p:spPr>
          <a:xfrm>
            <a:off x="1564825" y="2697125"/>
            <a:ext cx="248399" cy="2334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       </a:t>
            </a:r>
          </a:p>
        </p:txBody>
      </p:sp>
      <p:sp>
        <p:nvSpPr>
          <p:cNvPr id="230" name="Shape 230"/>
          <p:cNvSpPr/>
          <p:nvPr/>
        </p:nvSpPr>
        <p:spPr>
          <a:xfrm>
            <a:off x="1564825" y="3869000"/>
            <a:ext cx="248399" cy="2334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       </a:t>
            </a: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4">
            <a:alphaModFix/>
          </a:blip>
          <a:srcRect l="1039"/>
          <a:stretch/>
        </p:blipFill>
        <p:spPr>
          <a:xfrm>
            <a:off x="1322300" y="142675"/>
            <a:ext cx="6206276" cy="12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/>
          <p:nvPr/>
        </p:nvSpPr>
        <p:spPr>
          <a:xfrm>
            <a:off x="1561600" y="339125"/>
            <a:ext cx="248399" cy="2334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       </a:t>
            </a:r>
          </a:p>
        </p:txBody>
      </p:sp>
      <p:sp>
        <p:nvSpPr>
          <p:cNvPr id="233" name="Shape 233"/>
          <p:cNvSpPr/>
          <p:nvPr/>
        </p:nvSpPr>
        <p:spPr>
          <a:xfrm>
            <a:off x="1972800" y="385825"/>
            <a:ext cx="5198400" cy="8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2000000" y="649050"/>
            <a:ext cx="5034900" cy="64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/>
              <a:t>Ser uma pessoa atenciosa e amorosa com os animais, prestativa e humilde pessoalmente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2000000" y="339125"/>
            <a:ext cx="1097400" cy="34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 b="1"/>
              <a:t>Valores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1972787" y="2694250"/>
            <a:ext cx="2404800" cy="34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 b="1"/>
              <a:t>Relação com a Tecnologia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054537" y="2968212"/>
            <a:ext cx="5034900" cy="64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/>
              <a:t>Conhece ferramentas básicas de tecnologia como celular e e-mail, mas nunca usou ferramentas específicas para o trabalho.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CC55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3120000" y="1516201"/>
            <a:ext cx="2904000" cy="2111100"/>
          </a:xfrm>
          <a:prstGeom prst="frame">
            <a:avLst>
              <a:gd name="adj1" fmla="val 2768"/>
            </a:avLst>
          </a:prstGeom>
          <a:solidFill>
            <a:srgbClr val="F8F8F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3151775" y="1602900"/>
            <a:ext cx="2904000" cy="193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pt-BR" sz="4800">
                <a:latin typeface="Roboto"/>
                <a:ea typeface="Roboto"/>
                <a:cs typeface="Roboto"/>
                <a:sym typeface="Roboto"/>
              </a:rPr>
              <a:t>QUESTÃO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5E20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248975" y="2178975"/>
            <a:ext cx="2754900" cy="2754900"/>
          </a:xfrm>
          <a:prstGeom prst="ellipse">
            <a:avLst/>
          </a:prstGeom>
          <a:solidFill>
            <a:srgbClr val="ADCC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365675" y="3202175"/>
            <a:ext cx="2521500" cy="87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GERENCIAMENTO NÃO É UM PROBLEMA</a:t>
            </a:r>
          </a:p>
        </p:txBody>
      </p:sp>
      <p:sp>
        <p:nvSpPr>
          <p:cNvPr id="252" name="Shape 252"/>
          <p:cNvSpPr/>
          <p:nvPr/>
        </p:nvSpPr>
        <p:spPr>
          <a:xfrm>
            <a:off x="3291787" y="260600"/>
            <a:ext cx="2521500" cy="2521500"/>
          </a:xfrm>
          <a:prstGeom prst="ellipse">
            <a:avLst/>
          </a:prstGeom>
          <a:solidFill>
            <a:srgbClr val="ADCC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3466925" y="1155675"/>
            <a:ext cx="2093400" cy="75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CONFIANÇA GERA FIDELIDADE </a:t>
            </a:r>
          </a:p>
        </p:txBody>
      </p:sp>
      <p:sp>
        <p:nvSpPr>
          <p:cNvPr id="254" name="Shape 254"/>
          <p:cNvSpPr/>
          <p:nvPr/>
        </p:nvSpPr>
        <p:spPr>
          <a:xfrm>
            <a:off x="6217925" y="155625"/>
            <a:ext cx="2754900" cy="2754900"/>
          </a:xfrm>
          <a:prstGeom prst="ellipse">
            <a:avLst/>
          </a:prstGeom>
          <a:solidFill>
            <a:srgbClr val="ADCC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 txBox="1"/>
          <p:nvPr/>
        </p:nvSpPr>
        <p:spPr>
          <a:xfrm>
            <a:off x="6334625" y="1182850"/>
            <a:ext cx="2521500" cy="79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CONTATO PESSOAL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pt-B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É FUNDAMENTAL </a:t>
            </a:r>
          </a:p>
        </p:txBody>
      </p:sp>
      <p:sp>
        <p:nvSpPr>
          <p:cNvPr id="256" name="Shape 256"/>
          <p:cNvSpPr/>
          <p:nvPr/>
        </p:nvSpPr>
        <p:spPr>
          <a:xfrm>
            <a:off x="2229575" y="314850"/>
            <a:ext cx="4568100" cy="4513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 txBox="1"/>
          <p:nvPr/>
        </p:nvSpPr>
        <p:spPr>
          <a:xfrm>
            <a:off x="2346200" y="1225475"/>
            <a:ext cx="4412700" cy="284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COMO PODEMOS AUMENTAR A CONFIANÇA DO CLIENTE COM RELAÇÃO AO PET SHOP?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CC55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3120000" y="1516201"/>
            <a:ext cx="2904000" cy="2111100"/>
          </a:xfrm>
          <a:prstGeom prst="frame">
            <a:avLst>
              <a:gd name="adj1" fmla="val 2768"/>
            </a:avLst>
          </a:prstGeom>
          <a:solidFill>
            <a:srgbClr val="F8F8F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3120000" y="1650600"/>
            <a:ext cx="2856000" cy="1842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pt-BR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CONCEITO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pt-BR" sz="6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</a:t>
            </a: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CC55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0" y="0"/>
            <a:ext cx="4416900" cy="5143500"/>
          </a:xfrm>
          <a:prstGeom prst="rect">
            <a:avLst/>
          </a:prstGeom>
          <a:solidFill>
            <a:srgbClr val="1B5E2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1" name="Shape 271"/>
          <p:cNvSpPr txBox="1"/>
          <p:nvPr/>
        </p:nvSpPr>
        <p:spPr>
          <a:xfrm>
            <a:off x="444500" y="176400"/>
            <a:ext cx="32031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2400" dirty="0">
                <a:solidFill>
                  <a:srgbClr val="FFFFFF"/>
                </a:solidFill>
              </a:rPr>
              <a:t>Presentes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5047537" y="695925"/>
            <a:ext cx="3347100" cy="93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dirty="0">
                <a:solidFill>
                  <a:srgbClr val="FFFFFF"/>
                </a:solidFill>
              </a:rPr>
              <a:t>Recurso com o registro das atividades de cada animal cadastrado no </a:t>
            </a:r>
            <a:r>
              <a:rPr lang="pt-BR" dirty="0" err="1">
                <a:solidFill>
                  <a:srgbClr val="FFFFFF"/>
                </a:solidFill>
              </a:rPr>
              <a:t>petshop</a:t>
            </a:r>
            <a:r>
              <a:rPr lang="pt-BR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5119525" y="176400"/>
            <a:ext cx="3203100" cy="3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</a:rPr>
              <a:t>Histórico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444500" y="695925"/>
            <a:ext cx="3347100" cy="75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dirty="0">
                <a:solidFill>
                  <a:srgbClr val="FFFFFF"/>
                </a:solidFill>
              </a:rPr>
              <a:t>Recurso para recuperar clientes inativos ou ociosos, envia notificações de descontos e produtos.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474" y="1631600"/>
            <a:ext cx="1860349" cy="330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9100" y="1631600"/>
            <a:ext cx="1803975" cy="33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0"/>
      <p:bldP spid="272" grpId="0"/>
      <p:bldP spid="273" grpId="0"/>
      <p:bldP spid="27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ADCC5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19412" y="1419621"/>
            <a:ext cx="2620739" cy="2362659"/>
          </a:xfrm>
          <a:prstGeom prst="frame">
            <a:avLst>
              <a:gd name="adj1" fmla="val 2768"/>
            </a:avLst>
          </a:prstGeom>
          <a:solidFill>
            <a:srgbClr val="F8F8F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2402165" y="1420465"/>
            <a:ext cx="4455232" cy="8864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pt-BR" sz="4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POR QUE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3345367" y="2151502"/>
            <a:ext cx="2568830" cy="8864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pt-BR"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PET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3139391" y="2955391"/>
            <a:ext cx="2980780" cy="8864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pt-BR"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SHOPS?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1B5E2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00051" y="990516"/>
            <a:ext cx="1872207" cy="1872207"/>
          </a:xfrm>
          <a:prstGeom prst="donut">
            <a:avLst>
              <a:gd name="adj" fmla="val 3621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 descr="C:\Users\lucas\Documents\PETSHOP\pacotao\WEBSITE\assets\claw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420" y="1091670"/>
            <a:ext cx="1555031" cy="155503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1051974" y="2958685"/>
            <a:ext cx="162017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pt-BR"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132,4M</a:t>
            </a:r>
          </a:p>
        </p:txBody>
      </p:sp>
      <p:sp>
        <p:nvSpPr>
          <p:cNvPr id="110" name="Shape 110"/>
          <p:cNvSpPr/>
          <p:nvPr/>
        </p:nvSpPr>
        <p:spPr>
          <a:xfrm rot="6737645">
            <a:off x="3373475" y="2188218"/>
            <a:ext cx="1032664" cy="1254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/>
          <p:nvPr/>
        </p:nvSpPr>
        <p:spPr>
          <a:xfrm rot="1530404">
            <a:off x="3961228" y="1908984"/>
            <a:ext cx="802390" cy="1373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12"/>
          <p:cNvSpPr/>
          <p:nvPr/>
        </p:nvSpPr>
        <p:spPr>
          <a:xfrm rot="-4236689">
            <a:off x="4251943" y="1484643"/>
            <a:ext cx="1226036" cy="2430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3814953" y="2931790"/>
            <a:ext cx="136815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7,4%</a:t>
            </a:r>
          </a:p>
        </p:txBody>
      </p:sp>
      <p:sp>
        <p:nvSpPr>
          <p:cNvPr id="114" name="Shape 114"/>
          <p:cNvSpPr/>
          <p:nvPr/>
        </p:nvSpPr>
        <p:spPr>
          <a:xfrm>
            <a:off x="6012160" y="1007765"/>
            <a:ext cx="1872207" cy="1872207"/>
          </a:xfrm>
          <a:prstGeom prst="donut">
            <a:avLst>
              <a:gd name="adj" fmla="val 6671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6206971" y="1202575"/>
            <a:ext cx="1482586" cy="1482586"/>
          </a:xfrm>
          <a:prstGeom prst="donut">
            <a:avLst>
              <a:gd name="adj" fmla="val 3621"/>
            </a:avLst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6588224" y="1343704"/>
            <a:ext cx="619552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7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$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6037557" y="2999616"/>
            <a:ext cx="182141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R$ 17,9B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250557" y="3939901"/>
            <a:ext cx="849694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pt-BR" sz="16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Abinpet</a:t>
            </a:r>
            <a:r>
              <a:rPr lang="pt-BR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– Associação Brasileira da Indústria de Produtos para Animais de Estimação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ADCC5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 l="11351" t="38747" r="6922" b="30449"/>
          <a:stretch/>
        </p:blipFill>
        <p:spPr>
          <a:xfrm>
            <a:off x="0" y="3560800"/>
            <a:ext cx="5603247" cy="158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"/>
            <a:ext cx="2005175" cy="355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175" y="-1725"/>
            <a:ext cx="2005175" cy="356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6">
            <a:alphaModFix/>
          </a:blip>
          <a:srcRect l="21191"/>
          <a:stretch/>
        </p:blipFill>
        <p:spPr>
          <a:xfrm>
            <a:off x="4010350" y="-1725"/>
            <a:ext cx="2106300" cy="356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3250" y="-1725"/>
            <a:ext cx="3601000" cy="3489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8">
            <a:alphaModFix/>
          </a:blip>
          <a:srcRect t="21366" b="14719"/>
          <a:stretch/>
        </p:blipFill>
        <p:spPr>
          <a:xfrm>
            <a:off x="4010350" y="2931650"/>
            <a:ext cx="5133650" cy="221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3317975" y="1470800"/>
            <a:ext cx="2620800" cy="2311500"/>
          </a:xfrm>
          <a:prstGeom prst="rect">
            <a:avLst/>
          </a:prstGeom>
          <a:solidFill>
            <a:srgbClr val="000000">
              <a:alpha val="88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3319412" y="1419621"/>
            <a:ext cx="2620800" cy="2362800"/>
          </a:xfrm>
          <a:prstGeom prst="frame">
            <a:avLst>
              <a:gd name="adj1" fmla="val 2768"/>
            </a:avLst>
          </a:prstGeom>
          <a:solidFill>
            <a:srgbClr val="F8F8F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3343917" y="1785727"/>
            <a:ext cx="2568900" cy="886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pt-BR" sz="60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ENTRE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3345342" y="2600990"/>
            <a:ext cx="2568900" cy="886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pt-BR" sz="48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VISTAS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00" y="218550"/>
            <a:ext cx="3402049" cy="164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624" y="2941958"/>
            <a:ext cx="2018950" cy="1958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5325" y="452074"/>
            <a:ext cx="6036924" cy="1528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3750" y="1790650"/>
            <a:ext cx="4496499" cy="125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7000" y="2182500"/>
            <a:ext cx="3243847" cy="3243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0249" y="2615045"/>
            <a:ext cx="2018950" cy="20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ADCC5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4225700" y="0"/>
            <a:ext cx="4918200" cy="5143500"/>
          </a:xfrm>
          <a:prstGeom prst="rect">
            <a:avLst/>
          </a:prstGeom>
          <a:solidFill>
            <a:srgbClr val="1B5E2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ctrTitle" idx="4294967295"/>
          </p:nvPr>
        </p:nvSpPr>
        <p:spPr>
          <a:xfrm>
            <a:off x="69975" y="1609200"/>
            <a:ext cx="4257000" cy="676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pt-BR" sz="3600">
                <a:latin typeface="Roboto"/>
                <a:ea typeface="Roboto"/>
                <a:cs typeface="Roboto"/>
                <a:sym typeface="Roboto"/>
              </a:rPr>
              <a:t>DONOS</a:t>
            </a:r>
            <a:r>
              <a:rPr lang="pt-BR" sz="4800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244875" y="2799175"/>
            <a:ext cx="3907200" cy="57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1800">
                <a:latin typeface="Roboto Condensed"/>
                <a:ea typeface="Roboto Condensed"/>
                <a:cs typeface="Roboto Condensed"/>
                <a:sym typeface="Roboto Condensed"/>
              </a:rPr>
              <a:t>ÁREAS ADMINISTRATIVAS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ctrTitle" idx="4294967295"/>
          </p:nvPr>
        </p:nvSpPr>
        <p:spPr>
          <a:xfrm>
            <a:off x="4641975" y="1609200"/>
            <a:ext cx="4257000" cy="676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pt-BR" sz="3600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</a:rPr>
              <a:t>FUNCIONÁRIOS</a:t>
            </a:r>
            <a:r>
              <a:rPr lang="pt-BR" sz="4800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4589475" y="2566700"/>
            <a:ext cx="4362000" cy="158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1800">
                <a:solidFill>
                  <a:srgbClr val="F8F8F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MAIS CONHECEM SOBRE O NEGÓCIO</a:t>
            </a:r>
          </a:p>
          <a:p>
            <a:pPr lvl="0" algn="ctr" rtl="0">
              <a:spcBef>
                <a:spcPts val="0"/>
              </a:spcBef>
              <a:buNone/>
            </a:pPr>
            <a:endParaRPr sz="1800">
              <a:solidFill>
                <a:srgbClr val="F8F8F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pt-BR" sz="1800">
                <a:solidFill>
                  <a:srgbClr val="F8F8F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RESPONSÁVEIS PELO CONTATO COM O CLIENTE</a:t>
            </a:r>
          </a:p>
          <a:p>
            <a:pPr lvl="0" algn="ctr" rtl="0">
              <a:spcBef>
                <a:spcPts val="0"/>
              </a:spcBef>
              <a:buNone/>
            </a:pPr>
            <a:endParaRPr sz="1800">
              <a:solidFill>
                <a:srgbClr val="F8F8F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algn="ctr" rtl="0">
              <a:spcBef>
                <a:spcPts val="0"/>
              </a:spcBef>
              <a:buNone/>
            </a:pPr>
            <a:endParaRPr sz="1800">
              <a:solidFill>
                <a:srgbClr val="F8F8F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-69975" y="0"/>
            <a:ext cx="9144000" cy="5143500"/>
          </a:xfrm>
          <a:prstGeom prst="rect">
            <a:avLst/>
          </a:prstGeom>
          <a:solidFill>
            <a:srgbClr val="ADCC5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3120000" y="1516201"/>
            <a:ext cx="2904000" cy="2111100"/>
          </a:xfrm>
          <a:prstGeom prst="frame">
            <a:avLst>
              <a:gd name="adj1" fmla="val 2768"/>
            </a:avLst>
          </a:prstGeom>
          <a:solidFill>
            <a:srgbClr val="F8F8F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3404700" y="1116012"/>
            <a:ext cx="2334600" cy="2111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pt-BR" sz="9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3050100" y="2526212"/>
            <a:ext cx="3043800" cy="9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pt-BR" sz="6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SIGHTS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5E20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1215850" y="184425"/>
            <a:ext cx="3428400" cy="3428400"/>
          </a:xfrm>
          <a:prstGeom prst="ellipse">
            <a:avLst/>
          </a:prstGeom>
          <a:solidFill>
            <a:srgbClr val="ADCC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1514350" y="1314725"/>
            <a:ext cx="2831400" cy="107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2400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</a:rPr>
              <a:t>UTILIZAM POUCO SISTEMAS/MÍDIAS DIGITAIS</a:t>
            </a:r>
          </a:p>
        </p:txBody>
      </p:sp>
      <p:sp>
        <p:nvSpPr>
          <p:cNvPr id="170" name="Shape 170"/>
          <p:cNvSpPr/>
          <p:nvPr/>
        </p:nvSpPr>
        <p:spPr>
          <a:xfrm>
            <a:off x="4345750" y="1697975"/>
            <a:ext cx="3175500" cy="31755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0CF80E"/>
              </a:solidFill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4724375" y="2520575"/>
            <a:ext cx="2488800" cy="235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MAIORIA TEM CONTROLE INTERNO VIA PAPEL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  <p:bldP spid="169" grpId="0"/>
      <p:bldP spid="170" grpId="0" animBg="1"/>
      <p:bldP spid="1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5E20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2667525" y="91750"/>
            <a:ext cx="2216100" cy="22161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2667525" y="551175"/>
            <a:ext cx="2216100" cy="103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1800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</a:rPr>
              <a:t>A CLIENTELA É CONQUISTADA ATRAVÉS DO BOCA-A-BOCA</a:t>
            </a:r>
          </a:p>
        </p:txBody>
      </p:sp>
      <p:sp>
        <p:nvSpPr>
          <p:cNvPr id="179" name="Shape 179"/>
          <p:cNvSpPr/>
          <p:nvPr/>
        </p:nvSpPr>
        <p:spPr>
          <a:xfrm>
            <a:off x="4502200" y="508825"/>
            <a:ext cx="4612800" cy="4612800"/>
          </a:xfrm>
          <a:prstGeom prst="ellipse">
            <a:avLst/>
          </a:prstGeom>
          <a:solidFill>
            <a:srgbClr val="ADCC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 txBox="1"/>
          <p:nvPr/>
        </p:nvSpPr>
        <p:spPr>
          <a:xfrm>
            <a:off x="5041750" y="2046150"/>
            <a:ext cx="3533700" cy="297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3000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</a:rPr>
              <a:t>A FIDELIDADE É O ASPECTO MAIS IMPORTANTE</a:t>
            </a:r>
          </a:p>
        </p:txBody>
      </p:sp>
      <p:sp>
        <p:nvSpPr>
          <p:cNvPr id="181" name="Shape 181"/>
          <p:cNvSpPr/>
          <p:nvPr/>
        </p:nvSpPr>
        <p:spPr>
          <a:xfrm>
            <a:off x="0" y="1606667"/>
            <a:ext cx="3655200" cy="3536700"/>
          </a:xfrm>
          <a:prstGeom prst="ellipse">
            <a:avLst/>
          </a:prstGeom>
          <a:solidFill>
            <a:srgbClr val="ADCC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326700" y="2408375"/>
            <a:ext cx="3001800" cy="25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EXISTE DIFICULDADE EM TRANSMITIR CONFIANÇA AO CLIENTE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78" grpId="0"/>
      <p:bldP spid="179" grpId="0" animBg="1"/>
      <p:bldP spid="180" grpId="0"/>
      <p:bldP spid="181" grpId="0" animBg="1"/>
      <p:bldP spid="182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Apresentação na tela (16:9)</PresentationFormat>
  <Paragraphs>75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Roboto Condensed</vt:lpstr>
      <vt:lpstr>Roboto</vt:lpstr>
      <vt:lpstr>Calibri</vt:lpstr>
      <vt:lpstr>Arial</vt:lpstr>
      <vt:lpstr>Tema do Office</vt:lpstr>
      <vt:lpstr>PET LIFE</vt:lpstr>
      <vt:lpstr>Apresentação do PowerPoint</vt:lpstr>
      <vt:lpstr>Apresentação do PowerPoint</vt:lpstr>
      <vt:lpstr>Apresentação do PowerPoint</vt:lpstr>
      <vt:lpstr>Apresentação do PowerPoint</vt:lpstr>
      <vt:lpstr>DONOS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LIFE</dc:title>
  <cp:lastModifiedBy>Lucas Fontenla</cp:lastModifiedBy>
  <cp:revision>1</cp:revision>
  <dcterms:modified xsi:type="dcterms:W3CDTF">2016-12-07T09:18:02Z</dcterms:modified>
</cp:coreProperties>
</file>